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3"/>
  </p:notesMasterIdLst>
  <p:sldIdLst>
    <p:sldId id="256" r:id="rId2"/>
  </p:sldIdLst>
  <p:sldSz cx="7772400" cy="109093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587"/>
    <a:srgbClr val="539BB1"/>
    <a:srgbClr val="E6E6E6"/>
    <a:srgbClr val="86B9BB"/>
    <a:srgbClr val="85B9BB"/>
    <a:srgbClr val="61CCF4"/>
    <a:srgbClr val="FF9801"/>
    <a:srgbClr val="FE9202"/>
    <a:srgbClr val="FF74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66"/>
    <p:restoredTop sz="94626"/>
  </p:normalViewPr>
  <p:slideViewPr>
    <p:cSldViewPr>
      <p:cViewPr varScale="1">
        <p:scale>
          <a:sx n="70" d="100"/>
          <a:sy n="70" d="100"/>
        </p:scale>
        <p:origin x="288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381" cy="493890"/>
          </a:xfrm>
          <a:prstGeom prst="rect">
            <a:avLst/>
          </a:prstGeom>
        </p:spPr>
        <p:txBody>
          <a:bodyPr vert="horz" lIns="81236" tIns="40617" rIns="81236" bIns="406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010" y="0"/>
            <a:ext cx="2919381" cy="493890"/>
          </a:xfrm>
          <a:prstGeom prst="rect">
            <a:avLst/>
          </a:prstGeom>
        </p:spPr>
        <p:txBody>
          <a:bodyPr vert="horz" lIns="81236" tIns="40617" rIns="81236" bIns="40617" rtlCol="0"/>
          <a:lstStyle>
            <a:lvl1pPr algn="r">
              <a:defRPr sz="1100"/>
            </a:lvl1pPr>
          </a:lstStyle>
          <a:p>
            <a:fld id="{B5854670-DBFC-477C-B6E7-803A1D5F60A6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1233488"/>
            <a:ext cx="2370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1236" tIns="40617" rIns="81236" bIns="406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27" y="4747952"/>
            <a:ext cx="5387510" cy="3885076"/>
          </a:xfrm>
          <a:prstGeom prst="rect">
            <a:avLst/>
          </a:prstGeom>
        </p:spPr>
        <p:txBody>
          <a:bodyPr vert="horz" lIns="81236" tIns="40617" rIns="81236" bIns="406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2423"/>
            <a:ext cx="2919381" cy="493890"/>
          </a:xfrm>
          <a:prstGeom prst="rect">
            <a:avLst/>
          </a:prstGeom>
        </p:spPr>
        <p:txBody>
          <a:bodyPr vert="horz" lIns="81236" tIns="40617" rIns="81236" bIns="406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010" y="9372423"/>
            <a:ext cx="2919381" cy="493890"/>
          </a:xfrm>
          <a:prstGeom prst="rect">
            <a:avLst/>
          </a:prstGeom>
        </p:spPr>
        <p:txBody>
          <a:bodyPr vert="horz" lIns="81236" tIns="40617" rIns="81236" bIns="40617" rtlCol="0" anchor="b"/>
          <a:lstStyle>
            <a:lvl1pPr algn="r">
              <a:defRPr sz="1100"/>
            </a:lvl1pPr>
          </a:lstStyle>
          <a:p>
            <a:fld id="{54FC47C7-C922-476D-8601-7D522CA1A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6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FC47C7-C922-476D-8601-7D522CA1AF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22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8B5482-2DD3-7DA7-FA0E-3D9E27823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785388"/>
            <a:ext cx="5829300" cy="379805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292233-261C-9156-ECDC-4082E8F7E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729909"/>
            <a:ext cx="5829300" cy="2633888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0D4926-815B-F627-1CD7-DDB9FC18A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092EEF-AE8C-56B8-07FE-F8DA92499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B5B06C-B260-99E6-FAB3-D93755C3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051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0BEEA0-C74C-33DE-66B7-22B43BB90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BF8FA-CBDB-7689-08B3-8ED7EAA0E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87048B-A18B-34FA-D790-66ADC2691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6498F-2DDA-F27A-0D4E-218BAE51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23241-5F93-47F8-CF05-E2334BD4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40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E95C93-B32F-A1B9-14AE-13674F18C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80819"/>
            <a:ext cx="1675924" cy="924512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24791A-8B5F-B796-4109-8ABA79F86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80819"/>
            <a:ext cx="4930616" cy="924512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17E0FB-DC81-4236-CBAE-816B3D94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DD9632-3478-CB9B-5099-CAA2FDA0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B90852-1542-F98A-DD0D-FE21D5C1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8641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888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3F514-8BB0-F9FF-62AF-993C9ADAE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2685E5-A2F8-2062-DEDF-8D5A5F594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0A5559-1F76-F6D0-03EC-DE37E271A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BB6727-3F26-5C58-9205-A41F504C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53BCE1-9107-C847-E437-94F9C8A7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466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98A26-8BD1-42B1-CEC4-840C9E095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719751"/>
            <a:ext cx="6703695" cy="4537965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01089E-6981-685D-84B5-290228803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7300646"/>
            <a:ext cx="6703695" cy="2386409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0105A2-C9ED-EC33-437C-98B700DD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860D4B-D3F4-F58B-0C9A-5867F0C3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B82865-3C12-8E45-6F57-066D53D2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281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4E7FAC-C3D3-CC7F-53F8-BAB60005C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E55A6E-35A8-65EA-6B4F-B8146C9A4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904096"/>
            <a:ext cx="3303270" cy="69218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D5B7A2-9124-D71F-5557-67DB47664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904096"/>
            <a:ext cx="3303270" cy="692185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C5879E-D8E1-E81A-0EB9-0CFDBFBA3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763E94-C56F-421F-2C78-A83F64776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989EBA-673E-A271-5484-DE0E675F6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437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6AA74-3CC0-0252-C670-8119C0DE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80820"/>
            <a:ext cx="6703695" cy="210862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5A487A-BBCA-4DB1-3FE5-841460424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674295"/>
            <a:ext cx="3288089" cy="1310630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7C9F35-D828-774E-D891-DBD3F30B5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984925"/>
            <a:ext cx="3288089" cy="58612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40FF7AE-2C0D-FEE0-E4A2-E0689F4F11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674295"/>
            <a:ext cx="3304282" cy="1310630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C2F497-BDCD-7766-62C0-2C445D34B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984925"/>
            <a:ext cx="3304282" cy="58612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E429E5-6C55-74A0-FF14-B429AF83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A4BAB4-F5F2-DF18-6A3E-EC0C2BE6A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C23D75-AD79-0A04-C86D-0EDCD11A0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975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67552-EDDF-A6C3-6F49-5CCA01B71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FA1B80-8B82-ACE8-4A56-2D3CD26F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056FE0-88FB-F2E6-C3FA-E82C834C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D3C25-9F29-D79A-8003-24EB23AD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741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EAF6347-0495-F52F-6F3D-71412B71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2BE3EE-D7EB-D2EB-0157-2E4FC5CAF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5985DB-92B1-0BB2-D6DB-FDCC1CF7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51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088F51-3987-E097-9894-9A7DB63B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727287"/>
            <a:ext cx="2506801" cy="2545503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EDEBE1-9AB2-EF1A-86EF-E7DAA10C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570738"/>
            <a:ext cx="3934778" cy="7752674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2BD8BE-D89D-2FEF-5BAE-8C55E6869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272790"/>
            <a:ext cx="2506801" cy="6063248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CB2366-BFBC-FDED-4109-E599FB07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C1696A-02B1-601F-6866-DAFDA7600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AB6A20-32AD-4F2F-6478-7D5D13B2C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110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A40A7D-4FA5-B7CA-0686-458EA9C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727287"/>
            <a:ext cx="2506801" cy="2545503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921751D-702E-0E65-9FC7-4D6D877952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570738"/>
            <a:ext cx="3934778" cy="7752674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2565AA-7E47-2B6A-6306-2145F6EFB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272790"/>
            <a:ext cx="2506801" cy="6063248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05185A-7DB2-EB26-E192-162954AB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3FA752-A866-AF55-7DC8-BAF7AEB5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7C596B-1D95-4A9A-AAF3-A370B66CD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018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D3ED1DD-9B7A-E327-84A1-6686077F1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80820"/>
            <a:ext cx="6703695" cy="210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C5E4F6-DD25-4C79-5AD4-477A55B07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904096"/>
            <a:ext cx="6703695" cy="6921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BD2219-AD8A-B81D-BBFC-EA5901C8E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10111306"/>
            <a:ext cx="1748790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A4F81-C9E3-DF09-6F00-EAC0CBD86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10111306"/>
            <a:ext cx="2623185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F27DDB-6D5D-B0EC-BBFD-EEF880862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10111306"/>
            <a:ext cx="1748790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13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kumimoji="1"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220061" y="1632992"/>
            <a:ext cx="75523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【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第１部</a:t>
            </a:r>
            <a:r>
              <a:rPr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】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15:00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～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16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00</a:t>
            </a:r>
          </a:p>
          <a:p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2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　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「</a:t>
            </a:r>
            <a:r>
              <a:rPr lang="ja-JP" altLang="ja-JP" sz="2200" b="1" dirty="0"/>
              <a:t>新卒・第二新卒採用成功の秘訣</a:t>
            </a:r>
            <a:endParaRPr lang="en-US" altLang="ja-JP" sz="2200" b="1" dirty="0"/>
          </a:p>
          <a:p>
            <a:pPr>
              <a:spcAft>
                <a:spcPts val="0"/>
              </a:spcAft>
            </a:pPr>
            <a:r>
              <a:rPr lang="ja-JP" altLang="en-US" sz="2200" b="1" dirty="0"/>
              <a:t>　　</a:t>
            </a:r>
            <a:r>
              <a:rPr lang="ja-JP" altLang="ja-JP" sz="2200" b="1" dirty="0"/>
              <a:t>：令和時代の新たな採用戦略 〜選ばれる採用へ〜</a:t>
            </a: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」</a:t>
            </a:r>
            <a:endParaRPr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▶ 新卒・第二新卒が企業に求めるもの（組織共感における４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P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とは？）</a:t>
            </a:r>
          </a:p>
          <a:p>
            <a:pPr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▶ 選ぶ採用から選ばれる採用へ（令和の新たな採用戦略）</a:t>
            </a:r>
          </a:p>
          <a:p>
            <a:pPr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▶ 人事や採用には営業のトップ人材をアサイン！？　採用強者への組織戦略</a:t>
            </a:r>
          </a:p>
          <a:p>
            <a:pPr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▶ 若者の定着率を高めるための組織づくり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r>
              <a:rPr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　　　　　　　　　　　　　　</a:t>
            </a:r>
            <a:r>
              <a:rPr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講師：　株式会社</a:t>
            </a:r>
            <a:r>
              <a:rPr lang="en-US" altLang="ja-JP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Human Creation</a:t>
            </a:r>
          </a:p>
          <a:p>
            <a:pPr>
              <a:buNone/>
            </a:pPr>
            <a:r>
              <a:rPr lang="en-US" altLang="ja-JP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　　　　　　　　　　　　　　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代表取締役 </a:t>
            </a:r>
            <a:r>
              <a:rPr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山川勇之丈</a:t>
            </a:r>
            <a:r>
              <a:rPr lang="ja-JP" altLang="en-US" sz="21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氏</a:t>
            </a:r>
            <a:endParaRPr lang="en-US" altLang="ja-JP" sz="21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endParaRPr lang="en-US" altLang="ja-JP" sz="105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>
              <a:buNone/>
            </a:pPr>
            <a:endParaRPr lang="en-US" altLang="ja-JP" sz="105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38965C62-8979-4D26-96D7-3EB6797EC174}"/>
              </a:ext>
            </a:extLst>
          </p:cNvPr>
          <p:cNvGrpSpPr/>
          <p:nvPr/>
        </p:nvGrpSpPr>
        <p:grpSpPr>
          <a:xfrm>
            <a:off x="0" y="9953960"/>
            <a:ext cx="8991600" cy="766306"/>
            <a:chOff x="681461" y="9491871"/>
            <a:chExt cx="7535004" cy="676787"/>
          </a:xfrm>
        </p:grpSpPr>
        <p:sp>
          <p:nvSpPr>
            <p:cNvPr id="29" name="四角形: 角を丸くする 28">
              <a:extLst>
                <a:ext uri="{FF2B5EF4-FFF2-40B4-BE49-F238E27FC236}">
                  <a16:creationId xmlns:a16="http://schemas.microsoft.com/office/drawing/2014/main" id="{A0427BA7-94EF-9591-0110-4503494A9609}"/>
                </a:ext>
              </a:extLst>
            </p:cNvPr>
            <p:cNvSpPr/>
            <p:nvPr/>
          </p:nvSpPr>
          <p:spPr>
            <a:xfrm>
              <a:off x="681461" y="9491871"/>
              <a:ext cx="6513309" cy="676787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" name="object 10">
              <a:extLst>
                <a:ext uri="{FF2B5EF4-FFF2-40B4-BE49-F238E27FC236}">
                  <a16:creationId xmlns:a16="http://schemas.microsoft.com/office/drawing/2014/main" id="{968DDAA2-5781-9A48-8662-473FDDF0B004}"/>
                </a:ext>
              </a:extLst>
            </p:cNvPr>
            <p:cNvSpPr txBox="1"/>
            <p:nvPr/>
          </p:nvSpPr>
          <p:spPr>
            <a:xfrm>
              <a:off x="2347783" y="9848846"/>
              <a:ext cx="5806643" cy="260968"/>
            </a:xfrm>
            <a:prstGeom prst="rect">
              <a:avLst/>
            </a:prstGeom>
            <a:ln w="12700">
              <a:noFill/>
            </a:ln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4"/>
                </a:spcBef>
              </a:pPr>
              <a:r>
                <a:rPr sz="16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TEL</a:t>
              </a:r>
              <a:r>
                <a:rPr lang="en-US" sz="10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 </a:t>
              </a:r>
              <a:r>
                <a:rPr lang="ja-JP" altLang="en-US" sz="16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：</a:t>
              </a:r>
              <a:r>
                <a:rPr lang="en-US" altLang="ja-JP" sz="16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093-541-0192</a:t>
              </a:r>
              <a:r>
                <a:rPr lang="ja-JP" altLang="en-US" sz="16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　</a:t>
              </a:r>
              <a:r>
                <a:rPr lang="en-US" altLang="ja-JP" sz="16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Mail</a:t>
              </a:r>
              <a:r>
                <a:rPr lang="ja-JP" altLang="en-US" sz="16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：</a:t>
              </a:r>
              <a:r>
                <a:rPr lang="en-US" altLang="ja-JP" sz="1500" spc="5" dirty="0">
                  <a:latin typeface="Yu Gothic" panose="020B0400000000000000" pitchFamily="34" charset="-128"/>
                  <a:ea typeface="Yu Gothic" panose="020B0400000000000000" pitchFamily="34" charset="-128"/>
                </a:rPr>
                <a:t>senmon@kitakyushucci.or.jp</a:t>
              </a:r>
              <a:endParaRPr sz="1500" spc="5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869BC253-E5C0-FF4D-B265-759FD1CAADAE}"/>
                </a:ext>
              </a:extLst>
            </p:cNvPr>
            <p:cNvSpPr txBox="1"/>
            <p:nvPr/>
          </p:nvSpPr>
          <p:spPr>
            <a:xfrm>
              <a:off x="1109322" y="9554852"/>
              <a:ext cx="1411303" cy="26096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noFill/>
            </a:ln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600" b="1" u="sng" dirty="0" err="1">
                  <a:solidFill>
                    <a:schemeClr val="accent2">
                      <a:lumMod val="50000"/>
                    </a:schemeClr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問い合わせ</a:t>
              </a:r>
              <a:r>
                <a:rPr lang="ja-JP" altLang="en-US" sz="1600" b="1" u="sng" dirty="0">
                  <a:solidFill>
                    <a:schemeClr val="accent2">
                      <a:lumMod val="50000"/>
                    </a:schemeClr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先</a:t>
              </a:r>
              <a:endParaRPr sz="1600" b="1" u="sng" dirty="0">
                <a:solidFill>
                  <a:schemeClr val="accent2">
                    <a:lumMod val="50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endParaRPr>
            </a:p>
          </p:txBody>
        </p:sp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9F34C911-80E8-8846-8569-81BDC8155FB7}"/>
                </a:ext>
              </a:extLst>
            </p:cNvPr>
            <p:cNvSpPr txBox="1"/>
            <p:nvPr/>
          </p:nvSpPr>
          <p:spPr>
            <a:xfrm>
              <a:off x="2362558" y="9607906"/>
              <a:ext cx="5853907" cy="216890"/>
            </a:xfrm>
            <a:prstGeom prst="rect">
              <a:avLst/>
            </a:prstGeom>
            <a:ln w="12700">
              <a:noFill/>
            </a:ln>
          </p:spPr>
          <p:txBody>
            <a:bodyPr vert="horz" wrap="square" lIns="0" tIns="14604" rIns="0" bIns="0" rtlCol="0">
              <a:spAutoFit/>
            </a:bodyPr>
            <a:lstStyle>
              <a:defPPr>
                <a:defRPr lang="ja-JP"/>
              </a:defPPr>
              <a:lvl1pPr marL="12700">
                <a:lnSpc>
                  <a:spcPct val="100000"/>
                </a:lnSpc>
                <a:spcBef>
                  <a:spcPts val="114"/>
                </a:spcBef>
                <a:defRPr b="1" spc="5">
                  <a:solidFill>
                    <a:schemeClr val="bg1"/>
                  </a:solidFill>
                  <a:latin typeface="Yu Gothic" panose="020B0400000000000000" pitchFamily="34" charset="-128"/>
                  <a:ea typeface="Yu Gothic" panose="020B0400000000000000" pitchFamily="34" charset="-128"/>
                </a:defRPr>
              </a:lvl1pPr>
            </a:lstStyle>
            <a:p>
              <a:r>
                <a:rPr lang="ja-JP" altLang="en-US" sz="1500" b="0" dirty="0">
                  <a:solidFill>
                    <a:schemeClr val="tx1"/>
                  </a:solidFill>
                </a:rPr>
                <a:t>北九州商工会議所 専門相談センター　担当：内田・武宮</a:t>
              </a:r>
              <a:endParaRPr lang="en-US" altLang="ja-JP" sz="1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7189E5-BC16-936F-20E9-54FC2143B31F}"/>
              </a:ext>
            </a:extLst>
          </p:cNvPr>
          <p:cNvSpPr/>
          <p:nvPr/>
        </p:nvSpPr>
        <p:spPr>
          <a:xfrm>
            <a:off x="3030905" y="4876409"/>
            <a:ext cx="4360496" cy="138499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Dot"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（講師経歴）</a:t>
            </a:r>
            <a:endParaRPr lang="en-US" altLang="ja-JP" sz="12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en-US" altLang="ja-JP" sz="1200" dirty="0"/>
              <a:t>2025</a:t>
            </a:r>
            <a:r>
              <a:rPr lang="ja-JP" altLang="ja-JP" sz="1200" dirty="0"/>
              <a:t>年度「</a:t>
            </a:r>
            <a:r>
              <a:rPr lang="en-US" altLang="ja-JP" sz="1200" dirty="0"/>
              <a:t>SMB Excellent </a:t>
            </a:r>
            <a:r>
              <a:rPr lang="ja-JP" altLang="ja-JP" sz="1200" dirty="0"/>
              <a:t>企業賞 採用支援部門」受賞</a:t>
            </a:r>
            <a:r>
              <a:rPr lang="ja-JP" altLang="en-US" sz="1200" dirty="0"/>
              <a:t>、</a:t>
            </a:r>
            <a:endParaRPr lang="en-US" altLang="ja-JP" sz="1200" dirty="0"/>
          </a:p>
          <a:p>
            <a:r>
              <a:rPr lang="ja-JP" altLang="en-US" sz="1200" dirty="0"/>
              <a:t>「</a:t>
            </a:r>
            <a:r>
              <a:rPr lang="ja-JP" altLang="ja-JP" sz="1200" dirty="0"/>
              <a:t>沖縄を代表する企業</a:t>
            </a:r>
            <a:r>
              <a:rPr lang="en-US" altLang="ja-JP" sz="1200" dirty="0"/>
              <a:t>100</a:t>
            </a:r>
            <a:r>
              <a:rPr lang="ja-JP" altLang="ja-JP" sz="1200" dirty="0"/>
              <a:t>選」選出</a:t>
            </a:r>
            <a:endParaRPr lang="en-US" altLang="ja-JP" sz="1200" dirty="0"/>
          </a:p>
          <a:p>
            <a:r>
              <a:rPr lang="ja-JP" altLang="ja-JP" sz="1200" dirty="0"/>
              <a:t>北九州</a:t>
            </a:r>
            <a:r>
              <a:rPr lang="ja-JP" altLang="en-US" sz="1200" dirty="0"/>
              <a:t>市</a:t>
            </a:r>
            <a:r>
              <a:rPr lang="ja-JP" altLang="ja-JP" sz="1200" dirty="0"/>
              <a:t>地域の人事部事業「</a:t>
            </a:r>
            <a:r>
              <a:rPr lang="en-US" altLang="ja-JP" sz="1200" dirty="0"/>
              <a:t>OFA</a:t>
            </a:r>
            <a:r>
              <a:rPr lang="ja-JP" altLang="ja-JP" sz="1200" dirty="0"/>
              <a:t>」企画・運営</a:t>
            </a:r>
            <a:endParaRPr lang="en-US" altLang="ja-JP" sz="1200" dirty="0"/>
          </a:p>
          <a:p>
            <a:r>
              <a:rPr lang="ja-JP" altLang="en-US" sz="1200" dirty="0"/>
              <a:t>テーマは</a:t>
            </a:r>
            <a:r>
              <a:rPr lang="ja-JP" altLang="ja-JP" sz="1200" dirty="0"/>
              <a:t>「地方創生を人の創生から」</a:t>
            </a:r>
            <a:r>
              <a:rPr lang="ja-JP" altLang="en-US" sz="1200" dirty="0"/>
              <a:t>。特に新卒・第二新卒採用支援に強みを持ち、全国</a:t>
            </a:r>
            <a:r>
              <a:rPr lang="en-US" altLang="ja-JP" sz="1200" dirty="0"/>
              <a:t>80</a:t>
            </a:r>
            <a:r>
              <a:rPr lang="ja-JP" altLang="en-US" sz="1200" dirty="0"/>
              <a:t>社以上の企業（プライム上場企業・スタートアップ・老舗企業など）の採用や育成を支援</a:t>
            </a:r>
            <a:endParaRPr lang="ja-JP" altLang="ja-JP" sz="1200" dirty="0"/>
          </a:p>
        </p:txBody>
      </p:sp>
      <p:sp>
        <p:nvSpPr>
          <p:cNvPr id="22" name="テキスト ボックス 7">
            <a:extLst>
              <a:ext uri="{FF2B5EF4-FFF2-40B4-BE49-F238E27FC236}">
                <a16:creationId xmlns:a16="http://schemas.microsoft.com/office/drawing/2014/main" id="{23CA4543-FF3E-48B7-9D6E-01DDC22F4941}"/>
              </a:ext>
            </a:extLst>
          </p:cNvPr>
          <p:cNvSpPr txBox="1"/>
          <p:nvPr/>
        </p:nvSpPr>
        <p:spPr>
          <a:xfrm>
            <a:off x="0" y="590048"/>
            <a:ext cx="7801708" cy="987682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8890" algn="ctr">
              <a:lnSpc>
                <a:spcPct val="102000"/>
              </a:lnSpc>
              <a:spcBef>
                <a:spcPts val="1200"/>
              </a:spcBef>
            </a:pPr>
            <a:r>
              <a:rPr lang="ja-JP" altLang="en-US" sz="2400" b="1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</a:t>
            </a:r>
            <a:r>
              <a:rPr lang="ja-JP" sz="2400" b="1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採用力</a:t>
            </a:r>
            <a:r>
              <a:rPr lang="ja-JP" altLang="en-US" sz="2400" b="1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強化セミナー</a:t>
            </a:r>
            <a:r>
              <a:rPr lang="ja-JP" altLang="en-US" sz="20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＆中小企業人事部の会</a:t>
            </a:r>
            <a:endParaRPr lang="en-US" altLang="ja-JP" sz="20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8890" algn="ctr">
              <a:lnSpc>
                <a:spcPct val="1020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20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     人事のモヤモヤ、みんなで話そう。</a:t>
            </a:r>
            <a:endParaRPr lang="ja-JP" sz="20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A2C41A52-9EE4-EF44-340A-9EAD14918AA8}"/>
              </a:ext>
            </a:extLst>
          </p:cNvPr>
          <p:cNvSpPr txBox="1"/>
          <p:nvPr/>
        </p:nvSpPr>
        <p:spPr>
          <a:xfrm>
            <a:off x="1988440" y="9684232"/>
            <a:ext cx="4316083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altLang="ja-JP" sz="1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※</a:t>
            </a:r>
            <a:r>
              <a:rPr lang="ja-JP" altLang="en-US" sz="1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個人情報は、本セミナーの運営事務と会議所事業のご案内に利用します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0C8C3E-1ABB-CD14-3DA9-69B4FD77AC41}"/>
              </a:ext>
            </a:extLst>
          </p:cNvPr>
          <p:cNvSpPr txBox="1"/>
          <p:nvPr/>
        </p:nvSpPr>
        <p:spPr>
          <a:xfrm>
            <a:off x="0" y="-148709"/>
            <a:ext cx="7772400" cy="5705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tIns="0" bIns="0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Connect</a:t>
            </a:r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  <a:latin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kumimoji="1" lang="en-US" altLang="ja-JP" sz="2800" dirty="0">
                <a:solidFill>
                  <a:schemeClr val="accent2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Kitakyushu </a:t>
            </a:r>
            <a:r>
              <a:rPr kumimoji="1" lang="ja-JP" altLang="en-US" sz="1400" b="1" dirty="0">
                <a:solidFill>
                  <a:schemeClr val="accent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DLaM Display" panose="02010000000000000000" pitchFamily="2" charset="0"/>
              </a:rPr>
              <a:t>～北九州商工会議所雇用支援プロジェクト～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1BFCF95-D2DC-D4CD-ADB6-4238F325F39E}"/>
              </a:ext>
            </a:extLst>
          </p:cNvPr>
          <p:cNvSpPr/>
          <p:nvPr/>
        </p:nvSpPr>
        <p:spPr>
          <a:xfrm>
            <a:off x="220622" y="6468792"/>
            <a:ext cx="735521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【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第</a:t>
            </a:r>
            <a:r>
              <a:rPr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2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部</a:t>
            </a:r>
            <a:r>
              <a:rPr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】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16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00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～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17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00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グループディスカッション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　　　　　 </a:t>
            </a:r>
            <a:r>
              <a:rPr lang="ja-JP" altLang="ja-JP" sz="1400" dirty="0"/>
              <a:t>若手採用に関する具体的な課題や成功事例</a:t>
            </a:r>
            <a:r>
              <a:rPr lang="ja-JP" altLang="en-US" sz="1400" dirty="0"/>
              <a:t>を</a:t>
            </a:r>
            <a:r>
              <a:rPr lang="ja-JP" altLang="ja-JP" sz="1400" dirty="0"/>
              <a:t>共有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【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第３部</a:t>
            </a:r>
            <a:r>
              <a:rPr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】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17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00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～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18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00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交流会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ja-JP" altLang="en-US" sz="1400" dirty="0">
                <a:latin typeface="+mn-ea"/>
              </a:rPr>
              <a:t>軽食をとりながら、</a:t>
            </a:r>
            <a:r>
              <a:rPr lang="ja-JP" altLang="ja-JP" sz="1400" dirty="0">
                <a:latin typeface="+mn-ea"/>
              </a:rPr>
              <a:t>リラックスした雰囲気で</a:t>
            </a:r>
            <a:r>
              <a:rPr lang="ja-JP" altLang="en-US" sz="1400" dirty="0">
                <a:latin typeface="+mn-ea"/>
              </a:rPr>
              <a:t>情報交換</a:t>
            </a:r>
            <a:endParaRPr lang="en-US" altLang="ja-JP" sz="1400" b="1" kern="0" dirty="0">
              <a:highlight>
                <a:srgbClr val="FFFF00"/>
              </a:highlight>
              <a:latin typeface="+mn-ea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B0658B3-425A-0B71-6373-41768ECB10F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4452" t="8639" r="29947" b="31746"/>
          <a:stretch>
            <a:fillRect/>
          </a:stretch>
        </p:blipFill>
        <p:spPr>
          <a:xfrm>
            <a:off x="634882" y="4061852"/>
            <a:ext cx="1981201" cy="229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E627F49-A17C-AAE5-0023-565A112B900D}"/>
              </a:ext>
            </a:extLst>
          </p:cNvPr>
          <p:cNvGrpSpPr/>
          <p:nvPr/>
        </p:nvGrpSpPr>
        <p:grpSpPr>
          <a:xfrm>
            <a:off x="381000" y="7870641"/>
            <a:ext cx="7420708" cy="1713095"/>
            <a:chOff x="372804" y="7951141"/>
            <a:chExt cx="7675230" cy="1713095"/>
          </a:xfrm>
        </p:grpSpPr>
        <p:sp>
          <p:nvSpPr>
            <p:cNvPr id="4" name="object 13">
              <a:extLst>
                <a:ext uri="{FF2B5EF4-FFF2-40B4-BE49-F238E27FC236}">
                  <a16:creationId xmlns:a16="http://schemas.microsoft.com/office/drawing/2014/main" id="{E462FB66-2EC2-0244-BE4C-925456D2F84E}"/>
                </a:ext>
              </a:extLst>
            </p:cNvPr>
            <p:cNvSpPr txBox="1"/>
            <p:nvPr/>
          </p:nvSpPr>
          <p:spPr>
            <a:xfrm>
              <a:off x="1650648" y="7958244"/>
              <a:ext cx="5743413" cy="3212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20</a:t>
              </a:r>
              <a:r>
                <a:rPr lang="en-US" altLang="ja-JP"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25</a:t>
              </a:r>
              <a:r>
                <a:rPr sz="2000" b="1" spc="5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年</a:t>
              </a:r>
              <a:r>
                <a:rPr lang="en-US" altLang="ja-JP" sz="2000" b="1" spc="5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10</a:t>
              </a:r>
              <a:r>
                <a:rPr sz="2000" b="1" spc="5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月</a:t>
              </a:r>
              <a:r>
                <a:rPr lang="en-US" altLang="ja-JP" sz="2000" b="1" spc="5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6</a:t>
              </a:r>
              <a:r>
                <a:rPr sz="2000" b="1" spc="505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日</a:t>
              </a:r>
              <a:r>
                <a:rPr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(</a:t>
              </a:r>
              <a:r>
                <a:rPr lang="ja-JP" altLang="en-US"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月</a:t>
              </a:r>
              <a:r>
                <a:rPr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)</a:t>
              </a:r>
              <a:r>
                <a:rPr lang="en-US" altLang="ja-JP"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15:00</a:t>
              </a:r>
              <a:r>
                <a:rPr lang="ja-JP" altLang="en-US"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～</a:t>
              </a:r>
              <a:r>
                <a:rPr lang="en-US" altLang="ja-JP"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18:00</a:t>
              </a:r>
              <a:r>
                <a:rPr lang="ja-JP" altLang="en-US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（受付開始</a:t>
              </a:r>
              <a:r>
                <a:rPr lang="en-US" altLang="ja-JP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14</a:t>
              </a:r>
              <a:r>
                <a:rPr lang="ja-JP" altLang="en-US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：</a:t>
              </a:r>
              <a:r>
                <a:rPr lang="en-US" altLang="ja-JP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30</a:t>
              </a:r>
              <a:r>
                <a:rPr lang="ja-JP" altLang="en-US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）</a:t>
              </a:r>
              <a:endParaRPr sz="12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endParaRPr>
            </a:p>
          </p:txBody>
        </p:sp>
        <p:sp>
          <p:nvSpPr>
            <p:cNvPr id="13" name="object 16">
              <a:extLst>
                <a:ext uri="{FF2B5EF4-FFF2-40B4-BE49-F238E27FC236}">
                  <a16:creationId xmlns:a16="http://schemas.microsoft.com/office/drawing/2014/main" id="{43399F5C-7614-C342-A593-C7C8F99D1B55}"/>
                </a:ext>
              </a:extLst>
            </p:cNvPr>
            <p:cNvSpPr txBox="1"/>
            <p:nvPr/>
          </p:nvSpPr>
          <p:spPr>
            <a:xfrm>
              <a:off x="1625980" y="8457710"/>
              <a:ext cx="6188438" cy="51873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lang="en-US" altLang="ja-JP" sz="2000" b="1" dirty="0" err="1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ATOMica</a:t>
              </a:r>
              <a:r>
                <a:rPr lang="ja-JP" altLang="en-US" sz="2000" b="1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北九州</a:t>
              </a:r>
              <a:r>
                <a:rPr lang="ja-JP" altLang="en-US" sz="16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（小倉北区京町</a:t>
              </a:r>
              <a:r>
                <a:rPr lang="en-US" altLang="ja-JP" sz="16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3-1-1</a:t>
              </a:r>
              <a:r>
                <a:rPr lang="ja-JP" altLang="en-US" sz="16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セントシティ</a:t>
              </a:r>
              <a:r>
                <a:rPr lang="en-US" altLang="ja-JP" sz="16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7F</a:t>
              </a:r>
              <a:r>
                <a:rPr lang="ja-JP" altLang="en-US" sz="16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）</a:t>
              </a:r>
            </a:p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lang="ja-JP" altLang="en-US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　　　　　　　　　　　　　　　　　　　　　　　</a:t>
              </a:r>
              <a:r>
                <a:rPr lang="en-US" altLang="ja-JP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※</a:t>
              </a:r>
              <a:r>
                <a:rPr lang="ja-JP" altLang="en-US" sz="1200" dirty="0">
                  <a:latin typeface="Yu Gothic" panose="020B0400000000000000" pitchFamily="34" charset="-128"/>
                  <a:ea typeface="Yu Gothic" panose="020B0400000000000000" pitchFamily="34" charset="-128"/>
                  <a:cs typeface="KozGoPr6N-Heavy"/>
                </a:rPr>
                <a:t>専用駐車場はありません。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8BEE6683-E3A9-495E-9554-8F1D7EFBC548}"/>
                </a:ext>
              </a:extLst>
            </p:cNvPr>
            <p:cNvSpPr txBox="1"/>
            <p:nvPr/>
          </p:nvSpPr>
          <p:spPr>
            <a:xfrm>
              <a:off x="372805" y="8444512"/>
              <a:ext cx="1107203" cy="307777"/>
            </a:xfrm>
            <a:prstGeom prst="rect">
              <a:avLst/>
            </a:prstGeom>
            <a:gradFill flip="none" rotWithShape="1">
              <a:gsLst>
                <a:gs pos="57000">
                  <a:srgbClr val="92D050"/>
                </a:gs>
                <a:gs pos="100000">
                  <a:prstClr val="white"/>
                </a:gs>
              </a:gsLst>
              <a:lin ang="1620000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会　　場</a:t>
              </a:r>
            </a:p>
          </p:txBody>
        </p:sp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EBA98A84-C8E8-5543-5932-B8E247EFC93D}"/>
                </a:ext>
              </a:extLst>
            </p:cNvPr>
            <p:cNvSpPr txBox="1"/>
            <p:nvPr/>
          </p:nvSpPr>
          <p:spPr>
            <a:xfrm>
              <a:off x="1666618" y="9369114"/>
              <a:ext cx="4492790" cy="259044"/>
            </a:xfrm>
            <a:prstGeom prst="rect">
              <a:avLst/>
            </a:prstGeom>
          </p:spPr>
          <p:txBody>
            <a:bodyPr vert="horz" wrap="square" lIns="0" tIns="58419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459"/>
                </a:spcBef>
              </a:pPr>
              <a:r>
                <a:rPr lang="ja-JP" altLang="en-US" sz="13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Kozuka Gothic Pr6N"/>
                </a:rPr>
                <a:t>北九州商工会議所ホームページ</a:t>
              </a:r>
              <a:r>
                <a:rPr lang="en-US" altLang="ja-JP" sz="13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Kozuka Gothic Pr6N"/>
                </a:rPr>
                <a:t> </a:t>
              </a:r>
              <a:r>
                <a:rPr lang="ja-JP" altLang="en-US" sz="1300" b="1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Kozuka Gothic Pr6N"/>
                </a:rPr>
                <a:t>または 二次元コードから </a:t>
              </a:r>
              <a:r>
                <a:rPr lang="ja-JP" altLang="en-US" sz="1100" b="1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Kozuka Gothic Pr6N"/>
                </a:rPr>
                <a:t>　</a:t>
              </a:r>
              <a:endParaRPr lang="en-US" sz="1100" b="1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Kozuka Gothic Pr6N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FA0F5FF1-9C7C-4A80-9D74-12842EF8F2B8}"/>
                </a:ext>
              </a:extLst>
            </p:cNvPr>
            <p:cNvSpPr txBox="1"/>
            <p:nvPr/>
          </p:nvSpPr>
          <p:spPr>
            <a:xfrm>
              <a:off x="372804" y="9356459"/>
              <a:ext cx="1107203" cy="307777"/>
            </a:xfrm>
            <a:prstGeom prst="rect">
              <a:avLst/>
            </a:prstGeom>
            <a:gradFill flip="none" rotWithShape="1">
              <a:gsLst>
                <a:gs pos="45000">
                  <a:srgbClr val="92D050"/>
                </a:gs>
                <a:gs pos="100000">
                  <a:prstClr val="white"/>
                </a:gs>
              </a:gsLst>
              <a:lin ang="1620000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申込方法</a:t>
              </a:r>
              <a:endParaRPr kumimoji="1" lang="en-US" altLang="ja-JP" sz="1400" b="1" dirty="0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773DF22E-4EF9-4024-AA8D-899972FB9DA4}"/>
                </a:ext>
              </a:extLst>
            </p:cNvPr>
            <p:cNvSpPr txBox="1"/>
            <p:nvPr/>
          </p:nvSpPr>
          <p:spPr>
            <a:xfrm>
              <a:off x="372804" y="7951141"/>
              <a:ext cx="1107203" cy="307777"/>
            </a:xfrm>
            <a:prstGeom prst="rect">
              <a:avLst/>
            </a:prstGeom>
            <a:gradFill flip="none" rotWithShape="1">
              <a:gsLst>
                <a:gs pos="57000">
                  <a:srgbClr val="92D050"/>
                </a:gs>
                <a:gs pos="100000">
                  <a:prstClr val="white"/>
                </a:gs>
              </a:gsLst>
              <a:lin ang="1620000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/>
                <a:t>日　　時</a:t>
              </a:r>
              <a:endParaRPr kumimoji="1" lang="ja-JP" altLang="en-US" sz="1400" b="1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10BB18E-AEC2-5D93-7AF5-7EDAABCCC3AF}"/>
                </a:ext>
              </a:extLst>
            </p:cNvPr>
            <p:cNvSpPr txBox="1"/>
            <p:nvPr/>
          </p:nvSpPr>
          <p:spPr>
            <a:xfrm>
              <a:off x="372804" y="8863909"/>
              <a:ext cx="1107203" cy="307777"/>
            </a:xfrm>
            <a:prstGeom prst="rect">
              <a:avLst/>
            </a:prstGeom>
            <a:gradFill flip="none" rotWithShape="1">
              <a:gsLst>
                <a:gs pos="57000">
                  <a:srgbClr val="92D050"/>
                </a:gs>
                <a:gs pos="100000">
                  <a:prstClr val="white"/>
                </a:gs>
              </a:gsLst>
              <a:lin ang="16200000" scaled="1"/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/>
                <a:t>参  加  費</a:t>
              </a:r>
              <a:endParaRPr kumimoji="1" lang="ja-JP" altLang="en-US" sz="1400" b="1" dirty="0"/>
            </a:p>
          </p:txBody>
        </p:sp>
        <p:sp>
          <p:nvSpPr>
            <p:cNvPr id="19" name="object 4">
              <a:extLst>
                <a:ext uri="{FF2B5EF4-FFF2-40B4-BE49-F238E27FC236}">
                  <a16:creationId xmlns:a16="http://schemas.microsoft.com/office/drawing/2014/main" id="{1EF5B154-16D9-CB23-E529-DDE09D88AA20}"/>
                </a:ext>
              </a:extLst>
            </p:cNvPr>
            <p:cNvSpPr txBox="1"/>
            <p:nvPr/>
          </p:nvSpPr>
          <p:spPr>
            <a:xfrm>
              <a:off x="1650648" y="8806675"/>
              <a:ext cx="6397386" cy="366766"/>
            </a:xfrm>
            <a:prstGeom prst="rect">
              <a:avLst/>
            </a:prstGeom>
          </p:spPr>
          <p:txBody>
            <a:bodyPr vert="horz" wrap="square" lIns="0" tIns="58419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459"/>
                </a:spcBef>
              </a:pPr>
              <a:r>
                <a:rPr 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Kozuka Gothic Pr6N"/>
                </a:rPr>
                <a:t>3,300</a:t>
              </a:r>
              <a:r>
                <a:rPr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Kozuka Gothic Pr6N"/>
                </a:rPr>
                <a:t>円（軽食を準備）</a:t>
              </a:r>
              <a:r>
                <a:rPr lang="en-US" altLang="ja-JP" sz="12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Kozuka Gothic Pr6N"/>
                </a:rPr>
                <a:t>※</a:t>
              </a:r>
              <a:r>
                <a:rPr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  <a:cs typeface="Kozuka Gothic Pr6N"/>
                </a:rPr>
                <a:t>後日請求書を送付します</a:t>
              </a:r>
              <a:endPara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Kozuka Gothic Pr6N"/>
              </a:endParaRPr>
            </a:p>
          </p:txBody>
        </p:sp>
      </p:grpSp>
      <p:pic>
        <p:nvPicPr>
          <p:cNvPr id="7" name="図 6" descr="QR コード&#10;&#10;AI 生成コンテンツは誤りを含む可能性があります。">
            <a:extLst>
              <a:ext uri="{FF2B5EF4-FFF2-40B4-BE49-F238E27FC236}">
                <a16:creationId xmlns:a16="http://schemas.microsoft.com/office/drawing/2014/main" id="{1645C0B9-3E9A-21DB-EC8E-0C552DB6B4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422" y="9198184"/>
            <a:ext cx="720000" cy="72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</TotalTime>
  <Words>659</Words>
  <Application>Microsoft Office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Yu Gothic</vt:lpstr>
      <vt:lpstr>Yu Gothic</vt:lpstr>
      <vt:lpstr>游ゴシック Light</vt:lpstr>
      <vt:lpstr>ADLaM Display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あか</dc:title>
  <dc:creator>user052</dc:creator>
  <cp:lastModifiedBy>武宮　ちさ</cp:lastModifiedBy>
  <cp:revision>202</cp:revision>
  <cp:lastPrinted>2025-08-29T03:45:15Z</cp:lastPrinted>
  <dcterms:created xsi:type="dcterms:W3CDTF">2019-09-12T07:48:46Z</dcterms:created>
  <dcterms:modified xsi:type="dcterms:W3CDTF">2025-08-29T03:51:02Z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2019-09-12T00:00:00Z</vt:filetime>
  </property>
  <property fmtid="{D5CDD505-2E9C-101B-9397-08002B2CF9AE}" pid="3" name="Creator">
    <vt:lpwstr>Adobe Illustrator CC 23.0 (Macintosh)</vt:lpwstr>
  </property>
  <property fmtid="{D5CDD505-2E9C-101B-9397-08002B2CF9AE}" pid="4" name="LastSaved">
    <vt:filetime>2019-09-12T00:00:00Z</vt:filetime>
  </property>
</Properties>
</file>